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99" r:id="rId4"/>
    <p:sldId id="300" r:id="rId5"/>
    <p:sldId id="338" r:id="rId6"/>
    <p:sldId id="301" r:id="rId7"/>
    <p:sldId id="302" r:id="rId8"/>
    <p:sldId id="303" r:id="rId9"/>
    <p:sldId id="304" r:id="rId10"/>
    <p:sldId id="305" r:id="rId11"/>
    <p:sldId id="312" r:id="rId12"/>
    <p:sldId id="313" r:id="rId13"/>
    <p:sldId id="311" r:id="rId14"/>
    <p:sldId id="306" r:id="rId15"/>
    <p:sldId id="307" r:id="rId16"/>
    <p:sldId id="315" r:id="rId17"/>
    <p:sldId id="314" r:id="rId18"/>
    <p:sldId id="316" r:id="rId19"/>
    <p:sldId id="317" r:id="rId20"/>
    <p:sldId id="318" r:id="rId21"/>
    <p:sldId id="320" r:id="rId22"/>
    <p:sldId id="319" r:id="rId23"/>
    <p:sldId id="322" r:id="rId24"/>
    <p:sldId id="356" r:id="rId25"/>
    <p:sldId id="308" r:id="rId26"/>
    <p:sldId id="357" r:id="rId27"/>
    <p:sldId id="309" r:id="rId28"/>
    <p:sldId id="274" r:id="rId29"/>
    <p:sldId id="337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4" r:id="rId56"/>
    <p:sldId id="350" r:id="rId57"/>
    <p:sldId id="353" r:id="rId58"/>
    <p:sldId id="351" r:id="rId59"/>
    <p:sldId id="355" r:id="rId60"/>
    <p:sldId id="352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26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6" autoAdjust="0"/>
    <p:restoredTop sz="94168" autoAdjust="0"/>
  </p:normalViewPr>
  <p:slideViewPr>
    <p:cSldViewPr snapToGrid="0">
      <p:cViewPr varScale="1">
        <p:scale>
          <a:sx n="157" d="100"/>
          <a:sy n="157" d="100"/>
        </p:scale>
        <p:origin x="936" y="96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7/5/20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7/5/20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variable is Dependent Variable</a:t>
            </a:r>
          </a:p>
          <a:p>
            <a:r>
              <a:rPr lang="en-US" dirty="0"/>
              <a:t>All other features or variables are Independent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980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is 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9113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Bringing to Higher Dimension may need huge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47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6053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is landmark in the above formula, RBF stands for </a:t>
            </a:r>
            <a:r>
              <a:rPr lang="en-CA" dirty="0"/>
              <a:t>Radial Basis Function 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48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81914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54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2858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Assumption for a given shop: </a:t>
            </a:r>
          </a:p>
          <a:p>
            <a:r>
              <a:rPr lang="en-US" dirty="0"/>
              <a:t>100K Customer</a:t>
            </a:r>
          </a:p>
          <a:p>
            <a:r>
              <a:rPr lang="en-US" dirty="0"/>
              <a:t>10% percent of the ad. random email will be a purchase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66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0974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 is Bias, B1 is the slop of the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614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fits well &lt;&gt; right does not fits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947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Coefficients are Linear!!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1594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linear but continues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671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Entropy…    whether adding new split give us more info or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8430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linear and not continues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274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of each partition will be the result of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929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Forget this for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29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Abbas Malekpour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various-ways-to-evaluate-a-machine-learning-models-performance-230449055f15" TargetMode="Externa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Abbas Malekpour</a:t>
            </a:r>
            <a:endParaRPr lang="en-US" noProof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Picture Placeholder 8" descr="Person in space suite in space ship">
            <a:extLst>
              <a:ext uri="{FF2B5EF4-FFF2-40B4-BE49-F238E27FC236}">
                <a16:creationId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A475A3-E60B-3847-AC36-5C704FE13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DD5B8D-7FA4-7145-92BE-98ACA9B1F1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61B5B-4B00-F64D-8DAD-D8421E567B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many variable need to be added?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BB4D09-CE88-7A42-94CD-A5E6C881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Variable to reduce the ERROR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3DA67-AAE6-1B4C-B7CA-6EB48B13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704"/>
            <a:ext cx="12192000" cy="29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5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6A224-511C-5E4D-AA01-7DA6F337FE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981" b="3981"/>
          <a:stretch>
            <a:fillRect/>
          </a:stretch>
        </p:blipFill>
        <p:spPr>
          <a:xfrm>
            <a:off x="6235725" y="1151319"/>
            <a:ext cx="5556421" cy="42313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63237-E412-D045-8AEE-FD61859C40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C0945-904D-4543-BCE6-B62EC4B842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FD9C24-3E08-DB47-B1C7-3E4391D4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66E43-6780-C84F-8A3F-A1900BE1C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" y="1062827"/>
            <a:ext cx="5875725" cy="49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5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589E93-14EA-0347-AAB4-DE7570F9AE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A9C5E-4076-F248-AA66-02EA7F4C2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is called Linear?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5F2D0C-5157-7644-A437-9A2016DE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AD30C9CE-6A17-0247-9DF2-E899F7B0B3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981" b="3981"/>
          <a:stretch>
            <a:fillRect/>
          </a:stretch>
        </p:blipFill>
        <p:spPr>
          <a:xfrm>
            <a:off x="0" y="1623892"/>
            <a:ext cx="6116595" cy="433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CE3D7-ABB9-6443-A69C-2BA9FD2F6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01" y="1623892"/>
            <a:ext cx="5914168" cy="43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71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D0292A3-A9AF-EE46-876D-D0D4D682FF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AA2DA-1134-2A46-9DC2-86B703715E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B3DB5-F3B9-2849-871C-EE8A764397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FC5E7-AA78-E642-8EB7-3B8C91E1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and Multi Variable vs Polynomial 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3EB78-0DA3-4E43-B549-0783030D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999"/>
            <a:ext cx="12192000" cy="52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8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1F98F-DB14-734C-B8B5-26376B6905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16139-20E8-6541-ABD1-331F04381E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D25F36-2571-9E44-9788-8985EAD5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80028E-65C2-8848-B2C1-AD790149CB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0000"/>
            <a:ext cx="12191999" cy="6678000"/>
          </a:xfrm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8D307-D1DD-8E4A-A463-F9B37E89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000"/>
            <a:ext cx="12192000" cy="55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0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EE3D9CD-2757-8043-991B-7C2FC847EE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29FB0-7228-E14C-9637-B1A3D00C55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45014-CC37-8341-B555-9E2A8358FF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D1=1-D2 Multi-</a:t>
            </a:r>
            <a:r>
              <a:rPr lang="en-US" dirty="0" err="1"/>
              <a:t>Colinearity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1F7495-6462-1B4F-AA18-70ADB597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D69F6-D28E-FB4A-B159-C4AA31E4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8BEE1FB-3C75-C040-863C-FF9850431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432550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A3AF59-5FCA-4D4D-8B0C-813C4CF01B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55BE-60B9-EA4A-A816-F031537E33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3C1617-1D61-914C-B002-3BEFDDF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– Support Vector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65185-FC1F-404D-A74E-52A89DF2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900000"/>
            <a:ext cx="11696700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1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1ED80-14E5-F447-BAFE-FC1BFAED48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C5F76-2844-7049-BED8-EB7905A00E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46992E-4F3D-E544-98E3-BA9BB500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B052-2B29-B140-B775-AE5B592866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A700B-EB4C-814B-B7FE-EFEBF61F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2192000" cy="66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10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736A351-C799-1D40-A36B-1B18FC904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FF5DE-59BD-AF43-836D-016EE08D71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E1A93-2D22-614A-8C0B-2DC16E8B2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D1A659-FC8C-C648-A692-C6F5FF94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Regression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63195-58CE-EA40-884E-84FA834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581"/>
            <a:ext cx="12192000" cy="40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38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533E6EB-B8CC-6C4B-A050-9B4CA3FD2E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0000"/>
            <a:ext cx="12191999" cy="6678000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AAB23-BFAE-8D46-80BC-63B127B705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6F640-4D1A-DD4C-8219-EE5C4CEEDE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03E4D8-F5D4-D441-8439-61522334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Intuition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DD7CE-4F16-394E-AA89-89B0FACB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45" y="900000"/>
            <a:ext cx="11018108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9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 of Variables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414F5E-5B62-2349-8384-7D9240BF8C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32316-68BA-F240-9B6C-029DECB5AF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CDDE6-3F9B-FB4B-B8B6-DE03A28555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362C91-C4FA-2947-BE9F-65C733D9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41D59-C96E-7B43-9EE1-CD2D0895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54"/>
            <a:ext cx="10181979" cy="6613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CE2DA-EB1C-9D42-B9D5-8FB469CA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7" y="64354"/>
            <a:ext cx="3831773" cy="25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518CD5E-4823-DA48-BC00-41FCF17932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4F053-1C1C-294B-AFF1-8B8A25F52C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37A28-3C49-9A47-8778-5563FBE3A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34D276-4F6E-784C-81C6-575E1541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value for Regression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CCB69-A3FB-4746-A606-B5A7CF59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476"/>
            <a:ext cx="12192000" cy="59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14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6AF4BE-0BB1-C34D-8505-662DCBFE23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609E7F-2934-1741-8F89-C6DC9D2182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4502B-5F3B-034E-9D2E-52248A4BEF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5A807F-BB6E-1B41-B3CA-86D4396A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and Final output for Regression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D084D-8472-BB4B-A5BD-29A2F76D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6" y="1050324"/>
            <a:ext cx="11638608" cy="58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2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1356-E6C8-5846-9AC4-CDB48565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Ensemble Learning</a:t>
            </a:r>
            <a:r>
              <a:rPr lang="en-US" dirty="0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392D5-AA13-D843-AB52-8F97DA0D7D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8D829-6AE1-C54F-933A-A94D6F21D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Bagging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Different independent sample </a:t>
            </a:r>
          </a:p>
          <a:p>
            <a:pPr lvl="1"/>
            <a:r>
              <a:rPr lang="en-US" dirty="0"/>
              <a:t>Random Forest</a:t>
            </a:r>
          </a:p>
          <a:p>
            <a:pPr lvl="2"/>
            <a:r>
              <a:rPr lang="en-US" dirty="0"/>
              <a:t>and for each sample you make a separate Decision Tree</a:t>
            </a:r>
          </a:p>
          <a:p>
            <a:r>
              <a:rPr lang="en-US" dirty="0"/>
              <a:t>Boosting</a:t>
            </a:r>
          </a:p>
          <a:p>
            <a:pPr lvl="1"/>
            <a:r>
              <a:rPr lang="en-US" dirty="0"/>
              <a:t>Weak learning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AA0A7-7061-754B-A7A5-5C4BAB852B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0165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7F7D-CE8F-F247-83D1-7DC78F45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400BD-2A58-FA4F-8F85-0E04450F8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DB6B6-7C2B-2D4D-8604-16D220FA0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798CB-E23D-7E49-8B51-74623C0D794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24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F4DA1-608B-0549-85F9-8E63835B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36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78EAAB2-5E31-A94A-A19B-817ECBD2B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47B8A7-B357-4347-A0A6-90756CB8CB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6EEBF-4944-9B4C-AEFD-6837AC0B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we don’t need to keep all columns?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C6BF9F-F907-0744-A2D8-F14465C9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D2D25-6C5E-2640-A78C-F428A548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353"/>
            <a:ext cx="12192000" cy="4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8D5F50A-87A8-8A49-B48D-6EB93AE94F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459AE-E5CD-E544-BD40-7CF68B6E9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8B34D4-F24C-6F4D-B395-18322CF1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E5036-9F54-5347-9301-1BBA7722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700"/>
            <a:ext cx="10541000" cy="578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47FF3-59D8-0242-A7FE-B3817258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392" y="242761"/>
            <a:ext cx="2552808" cy="213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37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790C-3ACD-E547-B31B-5989C62C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40162-A4D7-8646-88F8-A582D0BF5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Why we don’t need all the Features?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25AEF-DDA6-864A-A5C1-0AA33990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Garbage in Garbage out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Complexity and confusion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828C6-5DDD-BF48-81DA-D3E292031B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27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8BF0A-DD39-B44F-9B0C-4CF91FCE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69" y="1620000"/>
            <a:ext cx="3744955" cy="15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22B92-2BAB-8B4C-BE5F-3C5C6766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02" y="3494683"/>
            <a:ext cx="3829222" cy="18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7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3E8B-2F77-F744-B884-74CBC262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58569-7260-0145-97D9-3DB825878E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Predict the burned area of forest fires!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F4A37-4897-164C-8DD1-6A562C00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reusable end-to-end Regression framework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Feature Selection</a:t>
            </a:r>
          </a:p>
          <a:p>
            <a:pPr lvl="1"/>
            <a:r>
              <a:rPr lang="en-US" dirty="0"/>
              <a:t>Feature Engineering</a:t>
            </a:r>
          </a:p>
          <a:p>
            <a:pPr lvl="1"/>
            <a:r>
              <a:rPr lang="en-US" dirty="0"/>
              <a:t>Training and Test Data selection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Pipeline for each possible steps</a:t>
            </a:r>
          </a:p>
          <a:p>
            <a:pPr lvl="1"/>
            <a:r>
              <a:rPr lang="en-US" dirty="0"/>
              <a:t>Hyper Parameter Tuning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DBD42-3F56-2243-B342-14ECB31E7C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62260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0E4A3E-36E0-294A-9600-4DF9F76619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B411D-D2CA-9141-9CB8-067B77846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0AB13-69E8-0A43-82F6-4AD26E8F8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Numerical and Categorical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4975D7-5366-0B44-81A4-6480740E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93C79-56B2-EA43-B98E-2E66AB3A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796"/>
            <a:ext cx="12192000" cy="51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00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79E2-E181-9E40-B3B5-FA3C2D9D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DDEC7-9A6A-C044-898E-09EC66A79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0A59F-B452-AA45-84C9-F29D021B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8A5D0-90E1-D447-BE47-9F402955CB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30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D6A25-D8C1-7849-9A5A-3B67722C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658"/>
            <a:ext cx="12192000" cy="52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60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22B6-9678-0C47-A50A-8E076397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5A0D5-31DD-7E47-A77E-5ED05E9DFB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8F03F-3F59-624A-8185-65E3F425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EE37D-8342-3842-A97A-4A2C4B8422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31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CB902-C56E-EA47-8FF1-D216E173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60000"/>
            <a:ext cx="11471638" cy="61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F4B66-04BA-E444-9A9F-E130703D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5570A-FBBA-C746-A25D-E517447D42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5E7A6-E039-F345-8A71-024F1D52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6F7A8-6061-0348-A5DA-443380ABC1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32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C9E81-53EC-1A45-B75E-316FD869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5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5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4272-6017-A24B-AEF4-7975EE14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43108-D751-FF4F-9B97-5C2EF1CA3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15836-C0AB-8546-88A1-C3886335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3FF4D-3C69-6144-9BEE-8DEFDCFD96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33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A7DE4-37E4-BB46-BCA4-8BE87E03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05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926B-CF6B-AE46-9A14-33AF4C97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241D1-1C5D-BE4C-8ABA-5C0658CACA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A805B-3FA6-1F40-9507-90CCD359F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5E9A7-9174-634E-9AFE-AE4A4D3B7B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34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A91FC-C166-934C-A38C-01D206C3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01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6D50-2F06-A747-9093-749BE78A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35D49-FF94-DD47-9C99-D67598A9B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60635-715F-D24B-87BB-57E228054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Choose the number K of neighbors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Take the K nearest neighbors of the new data point, according to the Euclidean distance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Among these K neighbors, count the number of data points in each category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the new data pint to the category where you counted the most neighbors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Your Model is ready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5F606-8EF1-5B4F-95EF-B2D0FD0BE9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774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FE5E-4B0E-BA44-9912-CF3677C8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5A180-670B-C749-93CD-048BB5DC1A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B38D9-8660-774B-8D64-B7A854152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F522D-D239-2243-A76C-FD03A97AAC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CDC4A-AD3D-E848-B6CA-4484C56E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8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6D30-19A6-E547-B3C5-4AAA6A7C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80251-D926-7243-8DB0-22354DE3CC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EAC62-0356-3B4B-B741-27BC5CE1C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87928-2192-774F-8D3A-F1E959A35B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37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5BBC2-13FB-C54B-BDFF-A99E0CA3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63"/>
            <a:ext cx="12192000" cy="65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74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B3B7-15D8-744B-905F-BF588CD4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F6DB2-603B-D143-9336-8EE8305D4C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59949-EFFF-A144-858D-137954806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B6051-7525-D24B-93D8-01D154A26C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C1E99-2727-FB4B-A38A-B2FEA9C5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5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99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24C3-A882-7345-B36E-C1358138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ADEBE-B23D-2D45-8CC1-A485DD8FF4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30FCE-6341-764D-A059-8C1900CCE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A9C23-64C0-BE40-96D4-10850F6600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39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5D567-D35B-2E4B-A2AB-E0DEE908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9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975683D-9C23-084A-8092-9CAED6504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D223E-8A4D-A248-99AF-368569B594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1D7D0-89C2-A840-8E11-346704EC72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Linear vs Logistic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186B9F-308A-564E-8D42-214B943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263D6-F93E-724E-BA36-C432577C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173"/>
            <a:ext cx="12192000" cy="45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04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28DB-DCC0-0A40-A427-AFE6E015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041C9-9EF8-BE45-B992-DE391AA497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7F4B9-9FBE-F746-AEFB-98E5BEE85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B2BEE-AEC7-0946-86D3-B48B09FDD0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40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E49718-53A2-5E48-BC23-9091C336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59"/>
            <a:ext cx="12192000" cy="55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1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207D-E9A0-C74A-8599-6FC64270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7235A-B638-4A46-BC60-757E23B729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C493D-D174-D641-A945-CE13A2F39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B61FB-21D9-8245-94C5-3BDA6EF94B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41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C113B-20FB-544C-B1AC-A389358A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53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77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F8A-A81F-044E-A205-12ECF755E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of the other ML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53D3A-59DD-0343-B156-7B4DE28CB4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A6207-4539-1F47-8D5B-69BF1539C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6E42A-B99D-D34E-98C2-85BEE6AF98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53CF1-F2C9-704D-B1C8-FC122624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2192000" cy="53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44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FAFA7-8572-FF41-A05F-3ED898E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 special about SVMs?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7B81A-BEBF-A74E-9503-809FE0228A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0C9C2-24E8-3E4F-ADFA-51D985828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5E19A-ABE2-B543-8B1D-C46A4EDB2C0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43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8F5AD-1C24-C840-98E8-FDC85EF2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3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11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1DDF-E720-D641-B3B1-8D95E428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Separability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8E47-47FC-E64A-9D85-CD17E24D1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3420C-8D37-0D4C-A220-F997D205A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E49AA-0F40-7F44-B07C-01D067612C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44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4EF17-A869-F84E-9DC6-17F247F1D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4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EAE5-6AD1-7C49-BCE7-94A20D33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Higher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3B15F-E227-AE4C-86AB-F7F0D5799C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36C1E-AA23-D444-87B5-B921DE4CA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2228-F3B2-2046-970D-5038EB80CB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3AB64-B285-904A-90FE-40E4B55C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0606"/>
            <a:ext cx="10998926" cy="1287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C4C35-08A7-A04A-906E-2EF64E42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0243"/>
            <a:ext cx="10537371" cy="901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BC12D6-D8AF-754C-B9CD-54FEC3A74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969"/>
            <a:ext cx="12192000" cy="37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05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A50D-B212-B142-958B-1442AF02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Higher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79670-423D-A547-8C49-B7D687C67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A6CA2-D726-C147-8029-E82A2C97E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9E8EF-0C60-7043-8F05-0CE7423F7F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F0671-F2A3-1A44-A3BF-3F03F288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021"/>
            <a:ext cx="12192000" cy="54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78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23C3-287E-6147-8921-3F57C9C3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back to 2D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B0942-1070-214A-A38D-5B3195B92F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9E43F-45C8-184C-9197-FF3076459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13291-D537-564D-B4BF-D186629F1B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47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2666D-46C3-ED4F-956C-6576C1FB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001"/>
            <a:ext cx="12192000" cy="54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30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A876-2451-D642-9DE5-BFE1F3A6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Kernel Trick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E820E-5881-A344-B0DA-3D86C8464C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Gaussian RBF Kernel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2EC7F-CB04-694A-90C0-859256817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3EBAE-FC7D-FC4A-87AD-C3B1382850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C7551-CC07-294E-B10B-C76C5DC3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0126"/>
            <a:ext cx="12192000" cy="51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D11BE-BF62-0649-9EA9-63DEB668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174" y="757646"/>
            <a:ext cx="5649300" cy="23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21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58FC-B88B-364D-BDF5-0658A847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Gaussian RBF Kernel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F2E1F-5F83-3D4D-97D8-E45AABD724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3388D-3397-B147-86F1-9E2E192E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2A69A-5B46-7C4F-A181-5E770BDCD5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DEB15-9D2E-6E45-8A5C-58ACD323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4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461F45E-5DF1-D14F-8BB7-2B562701E8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9858F-FDE4-F04A-82B0-864533FBED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D45A9-7796-0A46-84AE-B38F3C46DC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D9638D-E832-C34F-99EB-675377E0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8EF2E-0470-A54E-A066-E2C6869C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9" y="0"/>
            <a:ext cx="9453757" cy="6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5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35CD-CA5E-354F-96F7-36A4EFB1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the Sigma in Gaussian RBF Kernel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DAE92-A58E-8E43-B013-46CFA5659A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F9078-B16B-DA42-9CFA-CC336FB0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3D564-107E-7441-835A-118D7679C4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50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93EC4-9BDE-F649-B563-BF9294081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56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29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B54F-9D5D-F643-8907-5DE02018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Decrease the Sigma in Gaussian RBF Kernel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72616-2193-2D49-91AF-80F278A037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541FC-E2FD-7848-A658-66A59B28F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3153B-A6B6-5B4B-9B65-28850BF403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51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BCDBB-CD17-2440-8DDC-A05EBAE29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5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66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E768-660D-5245-856F-BBE3D29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Gaussian RBF Kernel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7681-2B5F-9149-B5AA-655230781D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C6025-13C9-FB41-8606-7803CF5A8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D4EC4-C682-3443-99E1-2BA36DCFC5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48129-C682-7B4F-BFFE-1EA8B83D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00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1CA0-B6BA-E545-912A-B779526D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 of Kernel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A3337-E8F1-B449-9D76-C17009295E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8DBD4-66A9-2143-8E7F-1D527550C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E848F-0CFE-9744-9A5A-1F6ED9AC8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53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03138-1590-374D-A1F2-8D00A27B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2192000" cy="55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16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BCEC-2B7A-284B-9C03-6B889690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8965A-CF90-804F-B706-0EF578ABC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 each data point, what is the probability to be in each class, then we select the one which is bigger!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A38F9-6ED9-A34A-9817-C83C32583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2693" y="2318669"/>
            <a:ext cx="8013700" cy="2400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6F95D-D990-9B49-B7A7-5FFB14A50E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7263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55F3-E273-9748-8AA7-637EB23B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86696-D33F-0743-9FB4-B5AB1CAC3C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EBCAE-FE5B-EF43-B606-E77806A1A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BCF54-DF6E-724D-A3E9-AAD37387C28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627BB-04C8-BE40-BC96-B9A26FF5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884"/>
            <a:ext cx="12192000" cy="53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52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0040-F187-F94E-926A-C28E74C9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39CDF-92A5-5A46-8BBA-7F59E8B213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EAF0A-24FF-0E4B-8B38-B05E40B33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56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16506-EF8A-8B47-94E9-DCEB6E873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106"/>
            <a:ext cx="12192000" cy="52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77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D185-9DB5-EA4C-860E-6001B515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CF8EE-00BF-C74D-8558-55A3101B0A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91D84-CEF6-5B45-9D38-D8FB9243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4C07A-34F9-E94E-9C4F-06A50BC2BD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57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BF807-82E1-2941-9179-14CC453A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579"/>
            <a:ext cx="12192000" cy="52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8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C5487-C753-E64A-980A-C9CA106B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72591-D9BB-CA44-916B-AEF6FB489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2FF66-3F3B-E74C-A4CD-7B05FE47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BFFE4-D94B-5D49-A0C2-3AB5C414BE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178BF-3663-A14D-A412-1BBB697F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742"/>
            <a:ext cx="12192000" cy="538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10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02A6-8277-E64A-B844-C41483BE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85C3C-039A-B345-A966-21C8808907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99C82-03A5-9049-A6C7-D1A69E39C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555D6-2130-7049-9FB0-1FB1C81EDA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2648C-C578-5642-8597-A8361804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2192000" cy="536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22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6537A62-4D8B-9B47-A8D3-B064D78C07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6849C-602F-1B42-B16A-AFC32E34FF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9459F-5602-2F43-94F0-C75C0C05B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vs Multiple Linear Regression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A447C-49CD-8542-81E6-7609A0DA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4E07D-7B37-8541-9B7C-6A416837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6FF3-D19F-4E4C-9FBD-BDA6CE48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8EBF7-CCBE-B141-89F6-C8E7A539D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660C3-E3FF-4D45-ACF7-BC00269590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60</a:t>
            </a:fld>
            <a:endParaRPr lang="en-US" noProof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FB82BD-2865-5C43-862E-EE5E78447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594" y="3272631"/>
            <a:ext cx="9804400" cy="119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3154E-D943-B642-9ED9-77AD6F81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51" y="4535379"/>
            <a:ext cx="4356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85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A177-ECAF-8D47-A7F2-A9B4A903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61908-F644-6842-96DE-7FA1CB9A3A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sz="1800" dirty="0">
                <a:hlinkClick r:id="rId2"/>
              </a:rPr>
              <a:t>https://towardsdatascience.com/various-ways-to-evaluate-a-machine-learning-models-performance-230449055f15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2A8C6-3879-744B-8B7B-D5AEBAFB5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</a:t>
            </a:r>
          </a:p>
          <a:p>
            <a:pPr lvl="1"/>
            <a:r>
              <a:rPr lang="en-US" dirty="0"/>
              <a:t>RMSE</a:t>
            </a:r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Confusion Metrix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Recall</a:t>
            </a:r>
          </a:p>
          <a:p>
            <a:pPr lvl="1"/>
            <a:r>
              <a:rPr lang="en-US" dirty="0"/>
              <a:t>F1 Score</a:t>
            </a:r>
          </a:p>
          <a:p>
            <a:pPr lvl="1"/>
            <a:r>
              <a:rPr lang="en-US" dirty="0"/>
              <a:t>ROC_AUC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F245E-27D5-BE43-BD2D-C2CC0AE652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38257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F5698-3B7D-BE48-92F5-433830BE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Classification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6BA73-B388-6B45-8916-4E324D2E66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9593E-1512-3B41-BF71-0D216D4D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5B12C-602B-7642-9F12-F037C79FE8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62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87BA4-65D9-1640-A078-D8561B04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999"/>
            <a:ext cx="12192000" cy="51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17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1733-20A0-E54F-82CA-572BF530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1CAD9-1183-9F42-B394-71A79235CC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BD569-C43F-F849-9CCB-7406E5D0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C6E59-F1CC-1846-9760-43B7C4BDD2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63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B3478-D88F-CF47-8926-08FC77D5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999"/>
            <a:ext cx="12192000" cy="577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69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91EB6-66B1-3541-B593-E3D1BF9D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Accuracy is not enough?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CFABD-BD03-6D4C-968D-328419933F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B57EA-BC6C-5B45-97C0-9AB2C8ED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1E8B7-1DA2-9745-9EF7-747096275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64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F6DEA-2411-2343-8E39-9D1870EA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41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49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47F54-9E35-6E4C-95AE-7168A9DE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Accuracy is not enough?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11D4C-0A30-6041-83CC-1FE3D02771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4A02C-1F76-2642-BF96-BD4CB2831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9CEF9-9249-1F4B-ABE5-2922A8397BA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6B5C1-579F-4D48-B017-43635EEC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2192000" cy="55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48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4C8EB-2341-3148-9165-FDE37EBD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629556"/>
          </a:xfrm>
        </p:spPr>
        <p:txBody>
          <a:bodyPr/>
          <a:lstStyle/>
          <a:p>
            <a:r>
              <a:rPr lang="en-US" dirty="0"/>
              <a:t>Cumulative Accuracy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7B97A-F4E3-E646-91EB-AF4D971DC0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1772B-1FBC-F240-A730-083CF3EA0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1FCE4-FB35-EB41-A7ED-0B7B296344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BBBB1-1481-6341-A829-955DA770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556"/>
            <a:ext cx="12192000" cy="555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3B1379-C753-9340-B584-B6BC3314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352" y="0"/>
            <a:ext cx="4457467" cy="20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95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510B-7F55-4848-A237-65359DC2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Accuracy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60E4E-B336-544F-94B5-4FACA0EE8D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F833A-FD08-6D41-9067-32102F2CF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A73F6-4BE1-FF40-ABAB-70689BF316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67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1F5AF-F8F8-E742-86CF-E77B1C2B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180"/>
            <a:ext cx="12192000" cy="41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12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0E9A-EBB1-724A-86C1-DC2166F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Rate!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8E5C6-9CE8-824B-88B8-3F7E054CD3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0718B-1091-734A-AD6B-25100410D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5DA46-AA67-F74A-B193-9ACCB6D569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571B9-DC00-7843-992B-29601FE1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1423737" cy="5156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BE6CD6-FC77-5441-B3D2-4E3EB014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01" y="156266"/>
            <a:ext cx="4984718" cy="20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175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3544-AA2F-EF4B-9463-4D3F33BB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13630-8FCB-FC42-8E42-5ED03C173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44831-32DD-5645-BDBF-1B13CC9C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Choose the number K of 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at random K points, the centroids (not necessarily from your dataset)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each data point to the closest centroid--&gt;&gt; that forms K 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and place the new centroid of  each cluster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Reassign each data point to the new closest centroid.</a:t>
            </a:r>
          </a:p>
          <a:p>
            <a:pPr marL="615950" lvl="1" indent="-342900">
              <a:buFont typeface="+mj-lt"/>
              <a:buAutoNum type="arabicPeriod"/>
            </a:pPr>
            <a:r>
              <a:rPr lang="en-US" dirty="0"/>
              <a:t>If any reassignment took place, go to STEP 4, otherwise go to FIN.</a:t>
            </a:r>
          </a:p>
          <a:p>
            <a:pPr marL="890588" lvl="2" indent="-342900">
              <a:buFont typeface="+mj-lt"/>
              <a:buAutoNum type="arabicPeriod"/>
            </a:pPr>
            <a:r>
              <a:rPr lang="en-US" dirty="0"/>
              <a:t>YOUR MODEL IS READY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3F531-5888-1543-B607-5A278BC590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4013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A7209F3-0D16-264B-A735-A51A824272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F5A41-AA39-9145-B23E-DBEA2B3C17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4C821-3501-BF42-BF1B-162D68F6B2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Salary and Experience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C1AB8E-81D9-6043-A7D2-5211A396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2882E-9592-5E47-9953-20ECD6E8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91"/>
            <a:ext cx="12192000" cy="46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6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4A27-CB38-894D-A4FF-59C879E4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56404-EF0D-8544-8F29-7AC2289B9B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3E2C45D-9F5B-C541-AB13-CFB9BA322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9564" y="4752588"/>
            <a:ext cx="4237971" cy="18102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BEE9C-F478-2444-8AEE-7EB0A8C992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70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7A90A-F87E-974F-BAAF-52AEE41A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908742" cy="2246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D8581-083E-704E-92BA-281A7145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463" y="0"/>
            <a:ext cx="4363073" cy="2416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FEA8AD-7AD0-CC4D-BD84-DF07859EB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657" y="0"/>
            <a:ext cx="4158343" cy="233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443195-1A1F-014D-BAEB-8F626D32F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743" y="2414488"/>
            <a:ext cx="4368794" cy="2408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FE37E9-C0F3-BB46-8276-71FBF5A55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14729"/>
            <a:ext cx="3908742" cy="2139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38CEF7-EA00-4042-A2A2-B630048C66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7233" y="2420574"/>
            <a:ext cx="3855367" cy="2233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884542-D2C2-B946-8F67-F74B74D585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47" y="4458851"/>
            <a:ext cx="3865995" cy="2291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C8C95D-3363-6643-9C74-C3F403BEE1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3269" y="4654488"/>
            <a:ext cx="3771036" cy="20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18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1"/>
              <a:t>Abbas Malekpour</a:t>
            </a:r>
          </a:p>
        </p:txBody>
      </p:sp>
      <p:pic>
        <p:nvPicPr>
          <p:cNvPr id="18" name="Graphic 17" descr="Envelope icon" title="Icon Presenter Email">
            <a:extLst>
              <a:ext uri="{FF2B5EF4-FFF2-40B4-BE49-F238E27FC236}">
                <a16:creationId xmlns:a16="http://schemas.microsoft.com/office/drawing/2014/main" id="{6D49048B-2AA4-42B7-9454-4E76924BCC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97" y="5158124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1"/>
              <a:t>Abbas.malekpour@gmail.com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12597-AABE-455F-AE27-B788519B2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irl with pigtails raising her hand with chalkboard in background">
            <a:extLst>
              <a:ext uri="{FF2B5EF4-FFF2-40B4-BE49-F238E27FC236}">
                <a16:creationId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01097" y="1"/>
            <a:ext cx="4389475" cy="6677644"/>
          </a:xfr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ECF2342-24F1-F446-8920-FAE21F0824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D7C48-D78F-234C-B5E3-F23AE0D721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B7114-F164-AA45-AE9D-796A00D58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679416-6F1B-1D4B-81FC-15D841A3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– Continue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F2B8D-A3A2-9C4B-997A-C03A9DB0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671"/>
            <a:ext cx="12192000" cy="43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A39546-1216-F34E-9D04-CCDADF8AB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32807-A70B-2F45-84F6-BE8B6F45B1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70AF2-376E-E64C-8E00-5891AF0E20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Evaluation Models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046E46-4E07-6B4D-8F98-5ECBFFDC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5CF2-EE7A-D748-AE40-78190E80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2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1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_Science fair presentation_RVA_v3.potx" id="{29D4BD8F-7488-49D9-BFBB-7DF8C2B0292D}" vid="{799E8309-D02B-4451-A1B1-915D5FF07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693</Words>
  <Application>Microsoft Macintosh PowerPoint</Application>
  <PresentationFormat>Widescreen</PresentationFormat>
  <Paragraphs>215</Paragraphs>
  <Slides>71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Lucida Sans Typewriter</vt:lpstr>
      <vt:lpstr>Times New Roman</vt:lpstr>
      <vt:lpstr>Tw Cen MT</vt:lpstr>
      <vt:lpstr>Office Theme</vt:lpstr>
      <vt:lpstr>Machine Learning</vt:lpstr>
      <vt:lpstr>Type of Variables</vt:lpstr>
      <vt:lpstr>Type of Variables</vt:lpstr>
      <vt:lpstr>Regressions</vt:lpstr>
      <vt:lpstr>PowerPoint Presentation</vt:lpstr>
      <vt:lpstr>Equations</vt:lpstr>
      <vt:lpstr>Simple Linear Regression</vt:lpstr>
      <vt:lpstr>Simple Linear Regression – Continue</vt:lpstr>
      <vt:lpstr>Ordinary Least Squares</vt:lpstr>
      <vt:lpstr>Adding Variable to reduce the ERROR rate</vt:lpstr>
      <vt:lpstr>PowerPoint Presentation</vt:lpstr>
      <vt:lpstr>PowerPoint Presentation</vt:lpstr>
      <vt:lpstr>Single and Multi Variable vs Polynomial Linear Regression</vt:lpstr>
      <vt:lpstr>PowerPoint Presentation</vt:lpstr>
      <vt:lpstr>PowerPoint Presentation</vt:lpstr>
      <vt:lpstr>SVM – Support Vector Machine</vt:lpstr>
      <vt:lpstr>PowerPoint Presentation</vt:lpstr>
      <vt:lpstr>Classification and Regression Trees</vt:lpstr>
      <vt:lpstr>Decision Tree Intuition</vt:lpstr>
      <vt:lpstr>PowerPoint Presentation</vt:lpstr>
      <vt:lpstr>Decision Tree value for Regression models</vt:lpstr>
      <vt:lpstr>Decision Tree and Final output for Regression model</vt:lpstr>
      <vt:lpstr>Ensemble Learning </vt:lpstr>
      <vt:lpstr>PowerPoint Presentation</vt:lpstr>
      <vt:lpstr>Building a Model</vt:lpstr>
      <vt:lpstr>Feature Scaling</vt:lpstr>
      <vt:lpstr>Building a Model</vt:lpstr>
      <vt:lpstr>Objectives and Overview</vt:lpstr>
      <vt:lpstr>Classification</vt:lpstr>
      <vt:lpstr>Classification</vt:lpstr>
      <vt:lpstr>PowerPoint Presentation</vt:lpstr>
      <vt:lpstr>PowerPoint Presentation</vt:lpstr>
      <vt:lpstr>PowerPoint Presentation</vt:lpstr>
      <vt:lpstr>PowerPoint Presentation</vt:lpstr>
      <vt:lpstr>K-Nearest Neighbor </vt:lpstr>
      <vt:lpstr>K-NN</vt:lpstr>
      <vt:lpstr>PowerPoint Presentation</vt:lpstr>
      <vt:lpstr>K-NN</vt:lpstr>
      <vt:lpstr>Support Vector Machine (SVM)</vt:lpstr>
      <vt:lpstr>SVM</vt:lpstr>
      <vt:lpstr>SVM</vt:lpstr>
      <vt:lpstr>Most of the other ML models</vt:lpstr>
      <vt:lpstr>What is so special about SVMs?</vt:lpstr>
      <vt:lpstr>Linear Separability</vt:lpstr>
      <vt:lpstr>Mapping to Higher Dimension</vt:lpstr>
      <vt:lpstr>Mapping to Higher Dimension</vt:lpstr>
      <vt:lpstr>Projecting back to 2D space</vt:lpstr>
      <vt:lpstr>The Kernel Trick</vt:lpstr>
      <vt:lpstr>The Gaussian RBF Kernel</vt:lpstr>
      <vt:lpstr>Increase the Sigma in Gaussian RBF Kernel</vt:lpstr>
      <vt:lpstr>Decrease the Sigma in Gaussian RBF Kernel</vt:lpstr>
      <vt:lpstr>More Complex Gaussian RBF Kernel</vt:lpstr>
      <vt:lpstr>Different Type of Kernel Function</vt:lpstr>
      <vt:lpstr>Naïve Bayes </vt:lpstr>
      <vt:lpstr>PowerPoint Presentation</vt:lpstr>
      <vt:lpstr>Naïve base</vt:lpstr>
      <vt:lpstr>PowerPoint Presentation</vt:lpstr>
      <vt:lpstr>PowerPoint Presentation</vt:lpstr>
      <vt:lpstr>PowerPoint Presentation</vt:lpstr>
      <vt:lpstr>PowerPoint Presentation</vt:lpstr>
      <vt:lpstr>Evaluation Models</vt:lpstr>
      <vt:lpstr>Evaluating Classification Models</vt:lpstr>
      <vt:lpstr>Confusion Matrix</vt:lpstr>
      <vt:lpstr>Why Accuracy is not enough?</vt:lpstr>
      <vt:lpstr>Why Accuracy is not enough?</vt:lpstr>
      <vt:lpstr>Cumulative Accuracy Profile</vt:lpstr>
      <vt:lpstr>Cumulative Accuracy Profile</vt:lpstr>
      <vt:lpstr>Model Rate!</vt:lpstr>
      <vt:lpstr>K-MEANS Clustering Algorithm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Abbas Malekpour</dc:creator>
  <cp:lastModifiedBy/>
  <cp:revision>1</cp:revision>
  <dcterms:created xsi:type="dcterms:W3CDTF">2020-05-07T22:33:44Z</dcterms:created>
  <dcterms:modified xsi:type="dcterms:W3CDTF">2020-07-07T02:49:13Z</dcterms:modified>
</cp:coreProperties>
</file>